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9" r:id="rId3"/>
    <p:sldId id="256" r:id="rId4"/>
    <p:sldId id="258" r:id="rId5"/>
    <p:sldId id="257" r:id="rId6"/>
    <p:sldId id="259" r:id="rId7"/>
    <p:sldId id="271" r:id="rId8"/>
    <p:sldId id="272" r:id="rId9"/>
    <p:sldId id="273" r:id="rId10"/>
    <p:sldId id="260" r:id="rId11"/>
    <p:sldId id="261" r:id="rId12"/>
    <p:sldId id="262" r:id="rId13"/>
    <p:sldId id="268" r:id="rId14"/>
    <p:sldId id="263" r:id="rId15"/>
    <p:sldId id="265" r:id="rId16"/>
    <p:sldId id="266" r:id="rId17"/>
    <p:sldId id="274" r:id="rId18"/>
    <p:sldId id="275" r:id="rId19"/>
    <p:sldId id="27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8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4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4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56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06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64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9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20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08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4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1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9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8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4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9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2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5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693403-C3B8-4BC9-8FC5-F5BE9588A28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4932A0-8AF1-4DE1-B516-8D277692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0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041C-E7B8-BAF7-3AF5-2177D38C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594" y="411061"/>
            <a:ext cx="10511406" cy="1030357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2"/>
                </a:solidFill>
              </a:rPr>
              <a:t>FINANCIAL  SENTIMENTAL  ANALYSIS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5705" y="1441418"/>
            <a:ext cx="4620127" cy="417094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IN" sz="2800" b="1" dirty="0" err="1" smtClean="0"/>
              <a:t>Vinaykumar</a:t>
            </a:r>
            <a:r>
              <a:rPr lang="en-IN" sz="2800" b="1" dirty="0" smtClean="0"/>
              <a:t> </a:t>
            </a:r>
            <a:r>
              <a:rPr lang="en-IN" sz="2800" b="1" dirty="0" err="1" smtClean="0"/>
              <a:t>Patil</a:t>
            </a:r>
            <a:endParaRPr lang="en-IN" sz="2800" b="1" dirty="0" smtClean="0"/>
          </a:p>
          <a:p>
            <a:pPr>
              <a:buClrTx/>
            </a:pPr>
            <a:r>
              <a:rPr lang="en-IN" sz="2800" b="1" dirty="0" smtClean="0"/>
              <a:t>Shruti Bagal</a:t>
            </a:r>
          </a:p>
          <a:p>
            <a:pPr>
              <a:buClrTx/>
            </a:pPr>
            <a:r>
              <a:rPr lang="en-IN" sz="2800" b="1" dirty="0" smtClean="0"/>
              <a:t>Siddhi </a:t>
            </a:r>
            <a:r>
              <a:rPr lang="en-IN" sz="2800" b="1" dirty="0" err="1" smtClean="0"/>
              <a:t>Ghorpade</a:t>
            </a:r>
            <a:endParaRPr lang="en-IN" sz="2800" b="1" dirty="0" smtClean="0"/>
          </a:p>
          <a:p>
            <a:pPr>
              <a:buClrTx/>
            </a:pPr>
            <a:r>
              <a:rPr lang="en-IN" sz="2800" b="1" dirty="0" smtClean="0"/>
              <a:t>Sachin </a:t>
            </a:r>
            <a:r>
              <a:rPr lang="en-IN" sz="2800" b="1" dirty="0" err="1" smtClean="0"/>
              <a:t>Ghodake</a:t>
            </a:r>
            <a:endParaRPr lang="en-IN" sz="2800" b="1" dirty="0" smtClean="0"/>
          </a:p>
          <a:p>
            <a:pPr>
              <a:buClrTx/>
            </a:pPr>
            <a:r>
              <a:rPr lang="en-IN" sz="2800" b="1" dirty="0" err="1" smtClean="0"/>
              <a:t>Rushikesh</a:t>
            </a:r>
            <a:r>
              <a:rPr lang="en-IN" sz="2800" b="1" dirty="0" smtClean="0"/>
              <a:t> </a:t>
            </a:r>
            <a:r>
              <a:rPr lang="en-IN" sz="2800" b="1" dirty="0" err="1" smtClean="0"/>
              <a:t>Nehul</a:t>
            </a:r>
            <a:r>
              <a:rPr lang="en-IN" sz="2800" b="1" dirty="0" smtClean="0"/>
              <a:t> </a:t>
            </a:r>
          </a:p>
          <a:p>
            <a:pPr>
              <a:buClrTx/>
            </a:pPr>
            <a:r>
              <a:rPr lang="en-IN" sz="2800" b="1" dirty="0" err="1" smtClean="0"/>
              <a:t>Shrutika</a:t>
            </a:r>
            <a:r>
              <a:rPr lang="en-IN" sz="2800" b="1" dirty="0" smtClean="0"/>
              <a:t> </a:t>
            </a:r>
            <a:r>
              <a:rPr lang="en-IN" sz="2800" b="1" dirty="0" err="1" smtClean="0"/>
              <a:t>Dhabale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69475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D9B0-06E8-17A2-365A-1395F629E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Polarity Score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FC30EA4-CA1E-BE6A-637C-56567AE63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6" t="32923" r="16562"/>
          <a:stretch/>
        </p:blipFill>
        <p:spPr>
          <a:xfrm>
            <a:off x="4038600" y="1662045"/>
            <a:ext cx="7188199" cy="3530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61DF45-A3B9-8C0A-1196-1A2FED6EE470}"/>
              </a:ext>
            </a:extLst>
          </p:cNvPr>
          <p:cNvSpPr txBox="1"/>
          <p:nvPr/>
        </p:nvSpPr>
        <p:spPr>
          <a:xfrm>
            <a:off x="4307840" y="5425440"/>
            <a:ext cx="6918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, polarity score is calculated </a:t>
            </a:r>
            <a:r>
              <a:rPr lang="en-US" dirty="0" err="1"/>
              <a:t>i.e</a:t>
            </a:r>
            <a:r>
              <a:rPr lang="en-US" dirty="0"/>
              <a:t> the  score below zero is considered as negative , the score above zero is positive and the zero score is neutral</a:t>
            </a:r>
          </a:p>
        </p:txBody>
      </p:sp>
    </p:spTree>
    <p:extLst>
      <p:ext uri="{BB962C8B-B14F-4D97-AF65-F5344CB8AC3E}">
        <p14:creationId xmlns:p14="http://schemas.microsoft.com/office/powerpoint/2010/main" val="405282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8F5C-88FF-ACB3-43CE-EBF14B8A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628"/>
            <a:ext cx="10018713" cy="1752599"/>
          </a:xfrm>
        </p:spPr>
        <p:txBody>
          <a:bodyPr/>
          <a:lstStyle/>
          <a:p>
            <a:r>
              <a:rPr lang="en-US" dirty="0"/>
              <a:t>Unique Words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25E9C6-BE22-3387-A833-0B9E423D7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6" t="52488" r="9389"/>
          <a:stretch/>
        </p:blipFill>
        <p:spPr>
          <a:xfrm>
            <a:off x="2012659" y="1669409"/>
            <a:ext cx="9388366" cy="4406886"/>
          </a:xfrm>
        </p:spPr>
      </p:pic>
    </p:spTree>
    <p:extLst>
      <p:ext uri="{BB962C8B-B14F-4D97-AF65-F5344CB8AC3E}">
        <p14:creationId xmlns:p14="http://schemas.microsoft.com/office/powerpoint/2010/main" val="826240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690F-89E9-4D27-40D1-25A222ED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377" y="-61910"/>
            <a:ext cx="10018713" cy="1752599"/>
          </a:xfrm>
        </p:spPr>
        <p:txBody>
          <a:bodyPr/>
          <a:lstStyle/>
          <a:p>
            <a:r>
              <a:rPr lang="en-US" dirty="0"/>
              <a:t>Common Words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1CD00E-412E-30EF-7096-3639D2F1D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1" t="57320" r="10030" b="1860"/>
          <a:stretch/>
        </p:blipFill>
        <p:spPr>
          <a:xfrm>
            <a:off x="2218358" y="1653246"/>
            <a:ext cx="9690537" cy="4405312"/>
          </a:xfrm>
        </p:spPr>
      </p:pic>
    </p:spTree>
    <p:extLst>
      <p:ext uri="{BB962C8B-B14F-4D97-AF65-F5344CB8AC3E}">
        <p14:creationId xmlns:p14="http://schemas.microsoft.com/office/powerpoint/2010/main" val="2057690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8DBE-7769-60E6-8A93-D1F19776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07" y="-126998"/>
            <a:ext cx="10018713" cy="1752599"/>
          </a:xfrm>
        </p:spPr>
        <p:txBody>
          <a:bodyPr/>
          <a:lstStyle/>
          <a:p>
            <a:r>
              <a:rPr lang="en-US" dirty="0"/>
              <a:t>Dropping Common Words</a:t>
            </a:r>
          </a:p>
        </p:txBody>
      </p:sp>
      <p:pic>
        <p:nvPicPr>
          <p:cNvPr id="5" name="Content Placeholder 4" descr="Graphical user interface, text, email">
            <a:extLst>
              <a:ext uri="{FF2B5EF4-FFF2-40B4-BE49-F238E27FC236}">
                <a16:creationId xmlns:a16="http://schemas.microsoft.com/office/drawing/2014/main" id="{2CB15CF4-E537-FF85-382D-CFE0F8D64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t="31361" r="13220"/>
          <a:stretch/>
        </p:blipFill>
        <p:spPr>
          <a:xfrm>
            <a:off x="2091562" y="1180985"/>
            <a:ext cx="9560560" cy="4602162"/>
          </a:xfrm>
        </p:spPr>
      </p:pic>
    </p:spTree>
    <p:extLst>
      <p:ext uri="{BB962C8B-B14F-4D97-AF65-F5344CB8AC3E}">
        <p14:creationId xmlns:p14="http://schemas.microsoft.com/office/powerpoint/2010/main" val="155678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0C80-B94B-3903-9E12-8F72D48A0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274" y="-49924"/>
            <a:ext cx="10018713" cy="1752599"/>
          </a:xfrm>
        </p:spPr>
        <p:txBody>
          <a:bodyPr/>
          <a:lstStyle/>
          <a:p>
            <a:r>
              <a:rPr lang="en-US" dirty="0"/>
              <a:t>N-Grams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A9E54C-6443-5DBC-F153-2DF2A2319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9" t="38677" r="33730" b="1861"/>
          <a:stretch/>
        </p:blipFill>
        <p:spPr>
          <a:xfrm>
            <a:off x="1320937" y="1462389"/>
            <a:ext cx="5446289" cy="4577684"/>
          </a:xfrm>
        </p:spPr>
      </p:pic>
      <p:pic>
        <p:nvPicPr>
          <p:cNvPr id="7" name="Picture 6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14430746-E9FB-F180-F4A3-1A496C27E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6" t="33215" r="34980" b="29932"/>
          <a:stretch/>
        </p:blipFill>
        <p:spPr>
          <a:xfrm>
            <a:off x="6929306" y="1359018"/>
            <a:ext cx="5178803" cy="46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15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F0FEB1-0D6F-DEED-EE03-CD8CD0549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1" t="57762" r="60604" b="17533"/>
          <a:stretch/>
        </p:blipFill>
        <p:spPr>
          <a:xfrm>
            <a:off x="5729252" y="2294622"/>
            <a:ext cx="2592168" cy="289384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F03D197-F229-1374-44C8-F30073D87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8814" r="62586" b="4205"/>
          <a:stretch/>
        </p:blipFill>
        <p:spPr>
          <a:xfrm>
            <a:off x="1834618" y="2404764"/>
            <a:ext cx="2122896" cy="294971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A4FD588-37F5-0AA3-AB7E-42A329282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t="52231" r="58276" b="21195"/>
          <a:stretch/>
        </p:blipFill>
        <p:spPr>
          <a:xfrm>
            <a:off x="8943867" y="2227583"/>
            <a:ext cx="2659207" cy="2960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F65443-AC2A-5C6D-5A48-AF1F2F75929F}"/>
              </a:ext>
            </a:extLst>
          </p:cNvPr>
          <p:cNvSpPr txBox="1"/>
          <p:nvPr/>
        </p:nvSpPr>
        <p:spPr>
          <a:xfrm flipH="1">
            <a:off x="2270846" y="1461958"/>
            <a:ext cx="143500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en-US" sz="224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</a:t>
            </a:r>
            <a:r>
              <a:rPr lang="en-US" sz="224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-gram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D7ED1B-8A03-D7FC-4242-2A4E049983CF}"/>
              </a:ext>
            </a:extLst>
          </p:cNvPr>
          <p:cNvSpPr txBox="1"/>
          <p:nvPr/>
        </p:nvSpPr>
        <p:spPr>
          <a:xfrm flipH="1">
            <a:off x="6307834" y="1519544"/>
            <a:ext cx="143500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en-US" sz="224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Bi-gram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89803-1F8D-B7B1-A9BC-BA31DA8B0C69}"/>
              </a:ext>
            </a:extLst>
          </p:cNvPr>
          <p:cNvSpPr txBox="1"/>
          <p:nvPr/>
        </p:nvSpPr>
        <p:spPr>
          <a:xfrm flipH="1">
            <a:off x="9555968" y="1460252"/>
            <a:ext cx="143500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en-US" sz="224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Tri-gram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7386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BA37-E10F-3AA4-AE07-E03C70CF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75" y="174072"/>
            <a:ext cx="10018713" cy="1752599"/>
          </a:xfrm>
        </p:spPr>
        <p:txBody>
          <a:bodyPr/>
          <a:lstStyle/>
          <a:p>
            <a:r>
              <a:rPr lang="en-US" dirty="0"/>
              <a:t>Model Building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209B2A-2403-6BC7-A4BD-94AC663AB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t="31474" r="45132"/>
          <a:stretch/>
        </p:blipFill>
        <p:spPr>
          <a:xfrm>
            <a:off x="1955791" y="1480608"/>
            <a:ext cx="9528737" cy="4876800"/>
          </a:xfrm>
        </p:spPr>
      </p:pic>
    </p:spTree>
    <p:extLst>
      <p:ext uri="{BB962C8B-B14F-4D97-AF65-F5344CB8AC3E}">
        <p14:creationId xmlns:p14="http://schemas.microsoft.com/office/powerpoint/2010/main" val="72200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7516-22C7-DC21-2008-5DA20CD6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68" y="68105"/>
            <a:ext cx="10018713" cy="1752599"/>
          </a:xfrm>
        </p:spPr>
        <p:txBody>
          <a:bodyPr/>
          <a:lstStyle/>
          <a:p>
            <a:r>
              <a:rPr lang="en-US" dirty="0"/>
              <a:t>Final Model – Gradient boost 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4565212-39DA-05C1-E9C0-92404ECC3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53865" r="53506" b="11481"/>
          <a:stretch/>
        </p:blipFill>
        <p:spPr>
          <a:xfrm>
            <a:off x="825384" y="1360408"/>
            <a:ext cx="5557520" cy="5059680"/>
          </a:xfr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3C12C0D-2251-04B5-FA1E-EA42ABFE4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56206" r="52333" b="16141"/>
          <a:stretch/>
        </p:blipFill>
        <p:spPr>
          <a:xfrm>
            <a:off x="6706346" y="1606772"/>
            <a:ext cx="5415280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494848-038B-496F-63AC-264BC69A8464}"/>
              </a:ext>
            </a:extLst>
          </p:cNvPr>
          <p:cNvSpPr txBox="1"/>
          <p:nvPr/>
        </p:nvSpPr>
        <p:spPr>
          <a:xfrm flipH="1">
            <a:off x="6958320" y="6050756"/>
            <a:ext cx="348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Final Model  is  Gradient boost </a:t>
            </a:r>
          </a:p>
        </p:txBody>
      </p:sp>
    </p:spTree>
    <p:extLst>
      <p:ext uri="{BB962C8B-B14F-4D97-AF65-F5344CB8AC3E}">
        <p14:creationId xmlns:p14="http://schemas.microsoft.com/office/powerpoint/2010/main" val="242648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7444-BBFE-C23F-9D83-87A5B26D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51" y="291518"/>
            <a:ext cx="10018713" cy="1752599"/>
          </a:xfrm>
        </p:spPr>
        <p:txBody>
          <a:bodyPr/>
          <a:lstStyle/>
          <a:p>
            <a:r>
              <a:rPr lang="en-US" dirty="0"/>
              <a:t>Overall Model Accuracy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6A7278F-A917-AC28-2B43-5548ED065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58679" r="52972" b="10858"/>
          <a:stretch/>
        </p:blipFill>
        <p:spPr>
          <a:xfrm>
            <a:off x="2204347" y="1751528"/>
            <a:ext cx="8595360" cy="4246879"/>
          </a:xfrm>
        </p:spPr>
      </p:pic>
    </p:spTree>
    <p:extLst>
      <p:ext uri="{BB962C8B-B14F-4D97-AF65-F5344CB8AC3E}">
        <p14:creationId xmlns:p14="http://schemas.microsoft.com/office/powerpoint/2010/main" val="2094864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12" y="1042737"/>
            <a:ext cx="7270109" cy="4219074"/>
          </a:xfrm>
        </p:spPr>
      </p:pic>
    </p:spTree>
    <p:extLst>
      <p:ext uri="{BB962C8B-B14F-4D97-AF65-F5344CB8AC3E}">
        <p14:creationId xmlns:p14="http://schemas.microsoft.com/office/powerpoint/2010/main" val="135068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6116-06FF-E181-F67C-1E82EA8F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0EA54-1947-8639-D438-B8B8F2745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9292578" cy="3169482"/>
          </a:xfrm>
        </p:spPr>
        <p:txBody>
          <a:bodyPr anchor="t">
            <a:normAutofit/>
          </a:bodyPr>
          <a:lstStyle/>
          <a:p>
            <a:pPr algn="just"/>
            <a:r>
              <a:rPr lang="en-US" dirty="0"/>
              <a:t>The project aims to analyze financial statements &amp; determine if the information is positive, negative or neutral for businesses &amp; the government. We will use R/Python to process the text &amp; extract the relevant information. Emotion mining will also be used to extract emotions from the text data. We will present the analysis using charts like histograms, density plots, </a:t>
            </a:r>
            <a:r>
              <a:rPr lang="en-US" dirty="0" err="1"/>
              <a:t>barplots</a:t>
            </a:r>
            <a:r>
              <a:rPr lang="en-US" dirty="0"/>
              <a:t> &amp; pie-plots. The end product will be made available to users through R Shiny or Flask/</a:t>
            </a:r>
            <a:r>
              <a:rPr lang="en-US" dirty="0" err="1"/>
              <a:t>Streamlit</a:t>
            </a:r>
            <a:r>
              <a:rPr lang="en-US" dirty="0"/>
              <a:t>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8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140" y="1375227"/>
            <a:ext cx="5729290" cy="3124201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Thank you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29131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6891E7-CEDD-3406-4D12-661894678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08" y="816844"/>
            <a:ext cx="4513277" cy="687406"/>
          </a:xfrm>
        </p:spPr>
        <p:txBody>
          <a:bodyPr anchor="ctr">
            <a:normAutofit/>
          </a:bodyPr>
          <a:lstStyle/>
          <a:p>
            <a:r>
              <a:rPr lang="en-US" sz="2400" b="1" dirty="0" smtClean="0"/>
              <a:t>Import  </a:t>
            </a:r>
            <a:r>
              <a:rPr lang="en-US" sz="2400" b="1" dirty="0"/>
              <a:t>Libraries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96" y="433136"/>
            <a:ext cx="7047868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8CB3-102E-C989-8C0C-46ABC50B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476" y="224407"/>
            <a:ext cx="2987021" cy="1143000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D3CFA0-E6B7-EBCB-83C7-340756408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31715" r="38726"/>
          <a:stretch/>
        </p:blipFill>
        <p:spPr>
          <a:xfrm>
            <a:off x="2070443" y="1367407"/>
            <a:ext cx="5812220" cy="4600411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F4D2E-F831-7EC8-351C-7E1EF0510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t="33542" r="51379" b="20459"/>
          <a:stretch/>
        </p:blipFill>
        <p:spPr>
          <a:xfrm>
            <a:off x="8053431" y="1367407"/>
            <a:ext cx="4075627" cy="46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4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B40B-FCCE-F54C-47C7-F193EB980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4708" y="-173514"/>
            <a:ext cx="10515600" cy="1122111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76" y="709863"/>
            <a:ext cx="5821596" cy="3124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63" y="2445370"/>
            <a:ext cx="729602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9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7E10-B177-ECE5-7756-E22BF9F8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</a:t>
            </a:r>
          </a:p>
        </p:txBody>
      </p:sp>
      <p:pic>
        <p:nvPicPr>
          <p:cNvPr id="11" name="Content Placeholder 10" descr="Chart, pie chart&#10;&#10;Description automatically generated">
            <a:extLst>
              <a:ext uri="{FF2B5EF4-FFF2-40B4-BE49-F238E27FC236}">
                <a16:creationId xmlns:a16="http://schemas.microsoft.com/office/drawing/2014/main" id="{D8F4C4DE-973E-43CB-7148-9A322F367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2" t="31715" r="16179" b="2344"/>
          <a:stretch/>
        </p:blipFill>
        <p:spPr>
          <a:xfrm>
            <a:off x="4192035" y="2517797"/>
            <a:ext cx="7225748" cy="3416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4A9EE-70B9-CECE-C96D-2B082D508BE0}"/>
              </a:ext>
            </a:extLst>
          </p:cNvPr>
          <p:cNvSpPr txBox="1"/>
          <p:nvPr/>
        </p:nvSpPr>
        <p:spPr>
          <a:xfrm flipH="1">
            <a:off x="2100454" y="845324"/>
            <a:ext cx="5516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this visualization  we came to know  the percentage of  a particular Sentiments in given dataset i.e. 54.06% neutral , 34.80% positive and 11.12% negative </a:t>
            </a:r>
          </a:p>
        </p:txBody>
      </p:sp>
    </p:spTree>
    <p:extLst>
      <p:ext uri="{BB962C8B-B14F-4D97-AF65-F5344CB8AC3E}">
        <p14:creationId xmlns:p14="http://schemas.microsoft.com/office/powerpoint/2010/main" val="357171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FD62-0D99-41CD-B5D5-E1227834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Positive Sentiments Wordcloud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868F01-CF03-A8AC-A922-C6DAC273D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t="40701" r="46037" b="19139"/>
          <a:stretch/>
        </p:blipFill>
        <p:spPr>
          <a:xfrm>
            <a:off x="4038600" y="1538190"/>
            <a:ext cx="7188199" cy="3778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AEE27-CC2D-8543-F45C-F23D7894211A}"/>
              </a:ext>
            </a:extLst>
          </p:cNvPr>
          <p:cNvSpPr txBox="1"/>
          <p:nvPr/>
        </p:nvSpPr>
        <p:spPr>
          <a:xfrm>
            <a:off x="4373879" y="5717878"/>
            <a:ext cx="718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 Positive Sentiments </a:t>
            </a:r>
            <a:r>
              <a:rPr lang="en-US" dirty="0" err="1"/>
              <a:t>Wordcloud</a:t>
            </a:r>
            <a:r>
              <a:rPr lang="en-US" dirty="0"/>
              <a:t> of top 200 words</a:t>
            </a:r>
          </a:p>
        </p:txBody>
      </p:sp>
    </p:spTree>
    <p:extLst>
      <p:ext uri="{BB962C8B-B14F-4D97-AF65-F5344CB8AC3E}">
        <p14:creationId xmlns:p14="http://schemas.microsoft.com/office/powerpoint/2010/main" val="403265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E67C-5A69-E3FB-A06A-5CDC3CFE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Neutral Sentiment Wordcloud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9E0856-B2B5-CD72-C480-5CB6EF6DE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3" t="53777" r="45665" b="5129"/>
          <a:stretch/>
        </p:blipFill>
        <p:spPr>
          <a:xfrm>
            <a:off x="4038600" y="1534778"/>
            <a:ext cx="7188199" cy="3785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477EA-E1DE-6582-5B4D-41CD28F4C43E}"/>
              </a:ext>
            </a:extLst>
          </p:cNvPr>
          <p:cNvSpPr txBox="1"/>
          <p:nvPr/>
        </p:nvSpPr>
        <p:spPr>
          <a:xfrm>
            <a:off x="4460240" y="5506720"/>
            <a:ext cx="676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 Neutral Sentiments </a:t>
            </a:r>
            <a:r>
              <a:rPr lang="en-US" dirty="0" err="1"/>
              <a:t>Wordcloud</a:t>
            </a:r>
            <a:r>
              <a:rPr lang="en-US" dirty="0"/>
              <a:t> of top 200 words</a:t>
            </a:r>
          </a:p>
        </p:txBody>
      </p:sp>
    </p:spTree>
    <p:extLst>
      <p:ext uri="{BB962C8B-B14F-4D97-AF65-F5344CB8AC3E}">
        <p14:creationId xmlns:p14="http://schemas.microsoft.com/office/powerpoint/2010/main" val="273429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D09D-ED21-503F-60B1-F06B18C3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Negative Sentiments Wordcloud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EA62DA-09E7-D448-2322-32F9EE6F4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8" t="40467" r="45294" b="17971"/>
          <a:stretch/>
        </p:blipFill>
        <p:spPr>
          <a:xfrm>
            <a:off x="4038600" y="1535905"/>
            <a:ext cx="7188199" cy="3782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89F30-E9CB-09B9-CF81-50877A3B38C3}"/>
              </a:ext>
            </a:extLst>
          </p:cNvPr>
          <p:cNvSpPr txBox="1"/>
          <p:nvPr/>
        </p:nvSpPr>
        <p:spPr>
          <a:xfrm>
            <a:off x="3903979" y="5633666"/>
            <a:ext cx="745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 Negative Sentiments </a:t>
            </a:r>
            <a:r>
              <a:rPr lang="en-US" dirty="0" err="1"/>
              <a:t>Wordcloud</a:t>
            </a:r>
            <a:r>
              <a:rPr lang="en-US" dirty="0"/>
              <a:t> of top 200 words</a:t>
            </a:r>
          </a:p>
        </p:txBody>
      </p:sp>
    </p:spTree>
    <p:extLst>
      <p:ext uri="{BB962C8B-B14F-4D97-AF65-F5344CB8AC3E}">
        <p14:creationId xmlns:p14="http://schemas.microsoft.com/office/powerpoint/2010/main" val="3873084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639</TotalTime>
  <Words>227</Words>
  <Application>Microsoft Office PowerPoint</Application>
  <PresentationFormat>Widescreen</PresentationFormat>
  <Paragraphs>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Corbel</vt:lpstr>
      <vt:lpstr>Parallax</vt:lpstr>
      <vt:lpstr>FINANCIAL  SENTIMENTAL  ANALYSIS</vt:lpstr>
      <vt:lpstr>OBJECTIVE</vt:lpstr>
      <vt:lpstr>PowerPoint Presentation</vt:lpstr>
      <vt:lpstr>EDA</vt:lpstr>
      <vt:lpstr>Data Cleaning</vt:lpstr>
      <vt:lpstr>Visualization</vt:lpstr>
      <vt:lpstr>Positive Sentiments Wordcloud</vt:lpstr>
      <vt:lpstr>Neutral Sentiment Wordcloud</vt:lpstr>
      <vt:lpstr>Negative Sentiments Wordcloud</vt:lpstr>
      <vt:lpstr>Polarity Score</vt:lpstr>
      <vt:lpstr>Unique Words</vt:lpstr>
      <vt:lpstr>Common Words</vt:lpstr>
      <vt:lpstr>Dropping Common Words</vt:lpstr>
      <vt:lpstr>N-Grams</vt:lpstr>
      <vt:lpstr>PowerPoint Presentation</vt:lpstr>
      <vt:lpstr>Model Building</vt:lpstr>
      <vt:lpstr>Final Model – Gradient boost </vt:lpstr>
      <vt:lpstr>Overall Model Accuracy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SENTIMENTAL ANALYSIS</dc:title>
  <dc:creator>Nidhi Sahu</dc:creator>
  <cp:lastModifiedBy>Shruti Bagal</cp:lastModifiedBy>
  <cp:revision>12</cp:revision>
  <dcterms:created xsi:type="dcterms:W3CDTF">2023-05-07T12:08:14Z</dcterms:created>
  <dcterms:modified xsi:type="dcterms:W3CDTF">2023-05-09T05:36:51Z</dcterms:modified>
</cp:coreProperties>
</file>